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85" r:id="rId6"/>
    <p:sldId id="258" r:id="rId7"/>
    <p:sldId id="262" r:id="rId8"/>
    <p:sldId id="275" r:id="rId9"/>
    <p:sldId id="264" r:id="rId10"/>
    <p:sldId id="276" r:id="rId11"/>
    <p:sldId id="265" r:id="rId12"/>
    <p:sldId id="277" r:id="rId13"/>
    <p:sldId id="266" r:id="rId14"/>
    <p:sldId id="278" r:id="rId15"/>
    <p:sldId id="267" r:id="rId16"/>
    <p:sldId id="279" r:id="rId17"/>
    <p:sldId id="281" r:id="rId18"/>
    <p:sldId id="269" r:id="rId19"/>
    <p:sldId id="268" r:id="rId20"/>
    <p:sldId id="280" r:id="rId21"/>
    <p:sldId id="270" r:id="rId22"/>
    <p:sldId id="282" r:id="rId23"/>
    <p:sldId id="272" r:id="rId24"/>
    <p:sldId id="283" r:id="rId25"/>
    <p:sldId id="273" r:id="rId26"/>
    <p:sldId id="284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4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4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9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07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63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7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1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45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1BF60-3CAD-FA46-BA82-82E7E2B01FA1}" type="datetimeFigureOut">
              <a:rPr lang="en-US" smtClean="0"/>
              <a:t>1/2/14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F6B5E-3CF9-2A48-B92B-45F29CC8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3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Genes vs.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(Nature vs. Nurture)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377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Genes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50635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4000" dirty="0" smtClean="0"/>
              <a:t>A man has size 10 shoes, just like his father and grandfather.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4000" b="1" i="1" u="sng" dirty="0" smtClean="0"/>
              <a:t>His shoe size (foot size) is caused by his genes.  Especially since it says, “just like his father and grandfather.”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387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girl’s hair turns green after swimming in the pool every day.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180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girl’s hair turns green after swimming in the pool every day.</a:t>
            </a:r>
          </a:p>
          <a:p>
            <a:endParaRPr lang="en-US" sz="4000" dirty="0"/>
          </a:p>
          <a:p>
            <a:r>
              <a:rPr lang="en-US" sz="4000" b="1" i="1" u="sng" dirty="0" smtClean="0"/>
              <a:t>The chlorine in the pool did it!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086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Identical twins are born who look just like each other.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1637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Genes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Identical twins are born who look just like each other.</a:t>
            </a:r>
          </a:p>
          <a:p>
            <a:endParaRPr lang="en-US" sz="4000" dirty="0"/>
          </a:p>
          <a:p>
            <a:r>
              <a:rPr lang="en-US" sz="4000" b="1" i="1" u="sng" dirty="0" smtClean="0"/>
              <a:t>Identical Twins = Identical Genes!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606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boy eats too much candy and feels sick.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1757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boy eats too much candy and feels sick.</a:t>
            </a:r>
          </a:p>
          <a:p>
            <a:endParaRPr lang="en-US" sz="4000" dirty="0"/>
          </a:p>
          <a:p>
            <a:r>
              <a:rPr lang="en-US" sz="4000" b="1" i="1" u="sng" dirty="0" smtClean="0"/>
              <a:t>The candy (part of his environment) makes him sick.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3307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woman gets lung cancer.  She never smokes, but her parents do.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700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973918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woman gets lung cancer.  She never smokes, but her parents do.</a:t>
            </a:r>
          </a:p>
          <a:p>
            <a:endParaRPr lang="en-US" sz="4000" b="1" i="1" u="sng" dirty="0"/>
          </a:p>
          <a:p>
            <a:r>
              <a:rPr lang="en-US" sz="4000" b="1" i="1" u="sng" dirty="0" smtClean="0"/>
              <a:t>We don’t know if her parents/family had lung cancer too, so we must assume it is the 2</a:t>
            </a:r>
            <a:r>
              <a:rPr lang="en-US" sz="4000" b="1" i="1" u="sng" baseline="30000" dirty="0" smtClean="0"/>
              <a:t>nd</a:t>
            </a:r>
            <a:r>
              <a:rPr lang="en-US" sz="4000" b="1" i="1" u="sng" dirty="0" smtClean="0"/>
              <a:t> Hand Smoke that caused her cancer.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942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Marge the raccoon turns and growls at Mr. Hill when he tries to follow her and her babies back to their nest.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46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76381" cy="4525963"/>
          </a:xfrm>
        </p:spPr>
        <p:txBody>
          <a:bodyPr/>
          <a:lstStyle/>
          <a:p>
            <a:r>
              <a:rPr lang="en-US" u="sng" dirty="0" smtClean="0"/>
              <a:t>Genes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ections of DNA that code for specific traits.</a:t>
            </a:r>
          </a:p>
          <a:p>
            <a:pPr lvl="1"/>
            <a:r>
              <a:rPr lang="en-US" dirty="0" smtClean="0"/>
              <a:t>These traits can affect who we are or how we look.</a:t>
            </a:r>
          </a:p>
          <a:p>
            <a:endParaRPr lang="en-US" dirty="0"/>
          </a:p>
          <a:p>
            <a:r>
              <a:rPr lang="en-US" u="sng" dirty="0" smtClean="0"/>
              <a:t>Environment </a:t>
            </a:r>
          </a:p>
          <a:p>
            <a:pPr lvl="1"/>
            <a:r>
              <a:rPr lang="en-US" dirty="0" smtClean="0"/>
              <a:t>Things or events in the world around us.</a:t>
            </a:r>
          </a:p>
          <a:p>
            <a:pPr lvl="1"/>
            <a:r>
              <a:rPr lang="en-US" dirty="0" smtClean="0"/>
              <a:t>These things or events can also affect who we are or how we look.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22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Genes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9440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4000" dirty="0" smtClean="0"/>
              <a:t>Marge the raccoon turns and growls at Mr. Hill when he tries to follow her and her babies back to their nest.</a:t>
            </a:r>
          </a:p>
          <a:p>
            <a:endParaRPr lang="en-US" sz="4000" dirty="0"/>
          </a:p>
          <a:p>
            <a:r>
              <a:rPr lang="en-US" sz="4000" b="1" i="1" u="sng" dirty="0" smtClean="0"/>
              <a:t>Marge was never taught this, so it must be an instinct – something she knows from her genes/DNA.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1840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male clownfish turns into a female after the female dies.</a:t>
            </a:r>
            <a:endParaRPr lang="en-US" sz="3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163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5018741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male clownfish turns into a female after the female dies.</a:t>
            </a:r>
          </a:p>
          <a:p>
            <a:endParaRPr lang="en-US" sz="4000" dirty="0"/>
          </a:p>
          <a:p>
            <a:r>
              <a:rPr lang="en-US" sz="4000" b="1" i="1" u="sng" dirty="0" smtClean="0"/>
              <a:t>The female being gone (a change in the environment) is the main cause for this change.</a:t>
            </a:r>
            <a:endParaRPr lang="en-US" sz="3600" b="1" i="1" u="sng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656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Chance almost kills his owner </a:t>
            </a:r>
          </a:p>
          <a:p>
            <a:pPr lvl="1"/>
            <a:r>
              <a:rPr lang="en-US" sz="3600" dirty="0" smtClean="0"/>
              <a:t>Remember, Chance the bull was super nice, and 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Chance was a clone.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153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884271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Chance almost kills his owner </a:t>
            </a:r>
          </a:p>
          <a:p>
            <a:pPr lvl="1"/>
            <a:r>
              <a:rPr lang="en-US" sz="3600" dirty="0" smtClean="0"/>
              <a:t>Remember, Chance the bull was super nice, and 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Chance was a clone.</a:t>
            </a:r>
          </a:p>
          <a:p>
            <a:pPr lvl="1"/>
            <a:endParaRPr lang="en-US" sz="3600" dirty="0" smtClean="0"/>
          </a:p>
          <a:p>
            <a:r>
              <a:rPr lang="en-US" sz="4000" b="1" i="1" u="sng" dirty="0" smtClean="0"/>
              <a:t>It can’t be genes, because they are clones = identical DNA/Genes!</a:t>
            </a:r>
          </a:p>
          <a:p>
            <a:endParaRPr lang="en-US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254522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Challenge:</a:t>
            </a:r>
            <a:endParaRPr lang="en-US" sz="4000" dirty="0"/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A clutch of baby alligators are born.  They are all </a:t>
            </a:r>
            <a:r>
              <a:rPr lang="en-US" sz="4000" dirty="0" smtClean="0">
                <a:solidFill>
                  <a:prstClr val="black"/>
                </a:solidFill>
              </a:rPr>
              <a:t>males.</a:t>
            </a:r>
            <a:endParaRPr lang="en-US" sz="4000" dirty="0">
              <a:solidFill>
                <a:prstClr val="black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013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</a:t>
            </a:r>
            <a:r>
              <a:rPr lang="en-US" b="1" i="1" u="sng" dirty="0" smtClean="0">
                <a:solidFill>
                  <a:srgbClr val="FF0000"/>
                </a:solidFill>
              </a:rPr>
              <a:t>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Challenge:</a:t>
            </a:r>
            <a:endParaRPr lang="en-US" sz="4000" dirty="0"/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A clutch of baby alligators are born.  They are all </a:t>
            </a:r>
            <a:r>
              <a:rPr lang="en-US" sz="4000" dirty="0" smtClean="0">
                <a:solidFill>
                  <a:prstClr val="black"/>
                </a:solidFill>
              </a:rPr>
              <a:t>males.</a:t>
            </a:r>
          </a:p>
          <a:p>
            <a:pPr lvl="0"/>
            <a:endParaRPr lang="en-US" sz="4000" dirty="0">
              <a:solidFill>
                <a:prstClr val="black"/>
              </a:solidFill>
            </a:endParaRPr>
          </a:p>
          <a:p>
            <a:pPr lvl="0"/>
            <a:r>
              <a:rPr lang="en-US" sz="4000" b="1" i="1" u="sng" dirty="0" smtClean="0">
                <a:solidFill>
                  <a:prstClr val="black"/>
                </a:solidFill>
              </a:rPr>
              <a:t>Egg temperature can turn them all male or female!</a:t>
            </a:r>
            <a:endParaRPr lang="en-US" sz="4000" b="1" i="1" u="sng" dirty="0">
              <a:solidFill>
                <a:prstClr val="black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472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sz="4000" dirty="0" smtClean="0"/>
          </a:p>
          <a:p>
            <a:r>
              <a:rPr lang="en-US" sz="4000" dirty="0" smtClean="0"/>
              <a:t>How many did you </a:t>
            </a:r>
            <a:r>
              <a:rPr lang="en-US" sz="4000" smtClean="0"/>
              <a:t>get right?</a:t>
            </a:r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 ______ / 10</a:t>
            </a:r>
            <a:endParaRPr lang="en-US" sz="3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7040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r>
              <a:rPr lang="en-US" dirty="0"/>
              <a:t> </a:t>
            </a:r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20833"/>
          </a:xfrm>
        </p:spPr>
        <p:txBody>
          <a:bodyPr>
            <a:normAutofit/>
          </a:bodyPr>
          <a:lstStyle/>
          <a:p>
            <a:r>
              <a:rPr lang="en-US" dirty="0" smtClean="0"/>
              <a:t>Open Educreations</a:t>
            </a:r>
          </a:p>
          <a:p>
            <a:r>
              <a:rPr lang="en-US" dirty="0" smtClean="0"/>
              <a:t>Divide the page in half with a line </a:t>
            </a:r>
            <a:r>
              <a:rPr lang="en-US" u="sng" dirty="0" smtClean="0"/>
              <a:t>across</a:t>
            </a:r>
            <a:r>
              <a:rPr lang="en-US" dirty="0" smtClean="0"/>
              <a:t> the middle.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Write “GENES” on top.</a:t>
            </a:r>
          </a:p>
          <a:p>
            <a:pPr marL="0" indent="0">
              <a:buNone/>
            </a:pPr>
            <a:r>
              <a:rPr lang="en-US" dirty="0" smtClean="0"/>
              <a:t>_______________________________________</a:t>
            </a:r>
          </a:p>
          <a:p>
            <a:endParaRPr lang="en-US" dirty="0"/>
          </a:p>
          <a:p>
            <a:r>
              <a:rPr lang="en-US" dirty="0" smtClean="0"/>
              <a:t>Write “ENVIRONMENT” on bottom.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6792475" y="2656206"/>
            <a:ext cx="354390" cy="16835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96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should look like this: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sz="4000" b="1" dirty="0" smtClean="0"/>
              <a:t>GENES</a:t>
            </a: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_______________________________________</a:t>
            </a:r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000" b="1" dirty="0" smtClean="0"/>
              <a:t>ENVIRONMENT</a:t>
            </a:r>
          </a:p>
          <a:p>
            <a:pPr marL="0" indent="0" algn="ctr">
              <a:buNone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938031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Score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Right Arrow at the bottom to open a new page.</a:t>
            </a:r>
          </a:p>
          <a:p>
            <a:r>
              <a:rPr lang="en-US" dirty="0" smtClean="0"/>
              <a:t>Keep score there so you can erase your circles without losing your score!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7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see a description on each slide.</a:t>
            </a:r>
          </a:p>
          <a:p>
            <a:r>
              <a:rPr lang="en-US" dirty="0" smtClean="0"/>
              <a:t>Decide </a:t>
            </a:r>
            <a:r>
              <a:rPr lang="en-US" dirty="0" smtClean="0"/>
              <a:t>if it is </a:t>
            </a:r>
            <a:r>
              <a:rPr lang="en-US" i="1" dirty="0" smtClean="0"/>
              <a:t>caused</a:t>
            </a:r>
            <a:r>
              <a:rPr lang="en-US" dirty="0" smtClean="0"/>
              <a:t> more by genes or the environment.</a:t>
            </a:r>
          </a:p>
          <a:p>
            <a:pPr marL="457200" lvl="1" indent="0">
              <a:buNone/>
            </a:pPr>
            <a:r>
              <a:rPr lang="en-US" b="1" dirty="0" smtClean="0"/>
              <a:t>(Hint: Some could be both.  Pick the </a:t>
            </a:r>
            <a:r>
              <a:rPr lang="en-US" b="1" i="1" dirty="0" smtClean="0"/>
              <a:t>best</a:t>
            </a:r>
            <a:r>
              <a:rPr lang="en-US" b="1" dirty="0" smtClean="0"/>
              <a:t> answer).</a:t>
            </a:r>
          </a:p>
          <a:p>
            <a:endParaRPr lang="en-US" dirty="0"/>
          </a:p>
          <a:p>
            <a:r>
              <a:rPr lang="en-US" dirty="0" smtClean="0"/>
              <a:t>Circle your choice.</a:t>
            </a:r>
          </a:p>
          <a:p>
            <a:r>
              <a:rPr lang="en-US" dirty="0" smtClean="0"/>
              <a:t>Show your answer when told.</a:t>
            </a:r>
          </a:p>
          <a:p>
            <a:r>
              <a:rPr lang="en-US" dirty="0" smtClean="0"/>
              <a:t>“Undo” your circle and repeat.</a:t>
            </a:r>
          </a:p>
        </p:txBody>
      </p:sp>
    </p:spTree>
    <p:extLst>
      <p:ext uri="{BB962C8B-B14F-4D97-AF65-F5344CB8AC3E}">
        <p14:creationId xmlns:p14="http://schemas.microsoft.com/office/powerpoint/2010/main" val="399675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human baby is born:  It’s a Girl!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85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Genes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human baby is born:  It’s a Girl!</a:t>
            </a:r>
          </a:p>
          <a:p>
            <a:endParaRPr lang="en-US" sz="4000" dirty="0"/>
          </a:p>
          <a:p>
            <a:r>
              <a:rPr lang="en-US" sz="4000" b="1" i="1" u="sng" dirty="0" smtClean="0"/>
              <a:t>Human gender is determined by genes (XX = Female, XY = Male)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9395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 or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85741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A man has size 10 shoes, just like his father and grandfather.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325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732</Words>
  <Application>Microsoft Macintosh PowerPoint</Application>
  <PresentationFormat>On-screen Show (4:3)</PresentationFormat>
  <Paragraphs>143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Genes vs. Environment</vt:lpstr>
      <vt:lpstr>Quick Review</vt:lpstr>
      <vt:lpstr>Practice Setup</vt:lpstr>
      <vt:lpstr>It should look like this:</vt:lpstr>
      <vt:lpstr>Keep Score</vt:lpstr>
      <vt:lpstr>Directions: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  <vt:lpstr>Genes or Environment?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 vs. Environment</dc:title>
  <dc:creator>User</dc:creator>
  <cp:lastModifiedBy>User</cp:lastModifiedBy>
  <cp:revision>13</cp:revision>
  <dcterms:created xsi:type="dcterms:W3CDTF">2013-02-04T00:05:13Z</dcterms:created>
  <dcterms:modified xsi:type="dcterms:W3CDTF">2014-01-03T00:25:45Z</dcterms:modified>
</cp:coreProperties>
</file>